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-31231" y="5700253"/>
            <a:ext cx="9144000" cy="1152127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разработка классного часа адресована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учащимся1-4 курсов,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практико-ориентированных материалов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сторителлинга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конструктивному разрешению конфликтов </a:t>
            </a: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коммуникации в молодежной среде.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ТЕХНОЛОГИЯ </a:t>
            </a:r>
            <a:r>
              <a:rPr lang="ru-RU" dirty="0"/>
              <a:t>СТОРИТЕЛЛИНГА КОНФЛИКТА</a:t>
            </a:r>
          </a:p>
        </p:txBody>
      </p:sp>
    </p:spTree>
    <p:extLst>
      <p:ext uri="{BB962C8B-B14F-4D97-AF65-F5344CB8AC3E}">
        <p14:creationId xmlns:p14="http://schemas.microsoft.com/office/powerpoint/2010/main" val="24465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52928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«Дерево»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 для решения конфликтных ситуаций в команде, позволяет «копнуть» глубже, найти истинные причины возникновения и повторения тех или иных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39226"/>
              </p:ext>
            </p:extLst>
          </p:nvPr>
        </p:nvGraphicFramePr>
        <p:xfrm>
          <a:off x="179512" y="1772816"/>
          <a:ext cx="864096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46805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работает?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Нарисуйте дерево с корнем,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стволом и ветками.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Раздайте участникам стикеры разных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цветов, условившись, какие будут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обозначать корень, ствол и ветки.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Попросите их написать на стикерах свои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мысли по поводу конфликта и приклеить на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дерево: на корень — о скрытой проблеме, на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ствол — о видимой, на ветки — о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последствиях конфликта.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Проанализируйте ваше дерево все вместе и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попробуйте понять, в чем же дело и как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решить проблему.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551" y="1844824"/>
            <a:ext cx="424847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технологии сближения идей поиска причин конфликта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844824"/>
            <a:ext cx="6616824" cy="383476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Сближение идей поиска причин конфликта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техника, в которой показывается, как различные точки зрения объединились, чтобы сформировать один продукт или идею разрешения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429000"/>
            <a:ext cx="5349770" cy="303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ВОЗНИКНОВЕНИЯ КОНФЛИКТОВ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77000"/>
              </p:ext>
            </p:extLst>
          </p:nvPr>
        </p:nvGraphicFramePr>
        <p:xfrm>
          <a:off x="179512" y="576546"/>
          <a:ext cx="8784976" cy="6177911"/>
        </p:xfrm>
        <a:graphic>
          <a:graphicData uri="http://schemas.openxmlformats.org/drawingml/2006/table">
            <a:tbl>
              <a:tblPr firstRow="1" firstCol="1" bandRow="1"/>
              <a:tblGrid>
                <a:gridCol w="1935796"/>
                <a:gridCol w="6849180"/>
              </a:tblGrid>
              <a:tr h="157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Распределение ресурсов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Неравномерное распределение ресурсов – очень распространѐнная причина конфликтов. Это, например, обида на брата, которому отрезали кусочек торта больше. Так бывает, когда у кого-то есть то, чего нет у другого, – возникает зависть, озлобленность, конфликт. И даже если ресурсы будут распределены равномерно, это всѐ равно вызовет негодование: «Я ведь заслужил больше него!»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Различия в целях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каждого человека есть свои индивидуальные цели, которые далеко не всегда полностью совпадают с целями других людей. И когда, как в басне Крылова, начинают тянуть воз в разные стороны,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грядѐт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неизбежный конфликт: достичь всех целей сразу не получится,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комуто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придѐтся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остаться не у дел. Или более простой пример: группа людей играет в волейбол. Но часть команды очень хочет победить, а другая часть играет ради самого процесса и особо не старается вырвать победу. Конечно же, старающиеся игроки разозлятся на тех, кто подводит команду.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Различия в представлениях о перспективах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Допустим, компания друзей едет в лес. Одни предвкушают обилие зелени и грибов, рисуют в воображении белок, прыгающих с ветки на ветку. А другие думают о комарах, грязи и т.д. У них разные представления о перспективах поездки, некоторые члены компании будут недовольны тем, что они туда едут, а другие будут горячо с ними спорить и убеждать, что поездка в лес – отличная затея. Кто бы ни оказался прав, вероятность конфликта достаточно высока.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3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2935"/>
              </p:ext>
            </p:extLst>
          </p:nvPr>
        </p:nvGraphicFramePr>
        <p:xfrm>
          <a:off x="107504" y="116632"/>
          <a:ext cx="8856984" cy="6480720"/>
        </p:xfrm>
        <a:graphic>
          <a:graphicData uri="http://schemas.openxmlformats.org/drawingml/2006/table">
            <a:tbl>
              <a:tblPr firstRow="1" firstCol="1" bandRow="1"/>
              <a:tblGrid>
                <a:gridCol w="1951664"/>
                <a:gridCol w="6905320"/>
              </a:tblGrid>
              <a:tr h="283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Неудовлетворительные коммуникации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Некорректная передача информации – залог конфликтов. Актуально это как для рабочих отношений, так и для личных. На работе, например, исполнителю неверно передают требования заказчика, и он по чужой вине должен будет всё переделывать. В личном общении нечёткая передача информации порождает слухи и сплетни, подозрения в том, чего человек не совершал.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Неблагоприятный социально-психологический климат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Личная неприязнь между членами коллектива, угнетающая обстановка, низкая сплочённость членов группы и т.п. создают неблагоприятную атмосферу, в которой конфликты могут возникнуть из-за любой мелочи.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Различия в психологических особенностях людей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каждого человека свой темперамент, свои психологические особенности. Иногда люди просто «не сочетаются» друг с другом. При всём желании они с трудом находят общий язык и не могут установить продуктивные взаимоотношения.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5" marR="607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2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84024"/>
              </p:ext>
            </p:extLst>
          </p:nvPr>
        </p:nvGraphicFramePr>
        <p:xfrm>
          <a:off x="107504" y="332656"/>
          <a:ext cx="8821488" cy="6336704"/>
        </p:xfrm>
        <a:graphic>
          <a:graphicData uri="http://schemas.openxmlformats.org/drawingml/2006/table">
            <a:tbl>
              <a:tblPr firstRow="1" firstCol="1" bandRow="1"/>
              <a:tblGrid>
                <a:gridCol w="1943842"/>
                <a:gridCol w="6877646"/>
              </a:tblGrid>
              <a:tr h="304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Когнитивный диссонанс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Когнитивный диссонанс – это психологический дискомфорт, который возникает, когда в сознании человека сталкиваются две противоречащие идеи. Например, ребёнку могут повторять, что нужно всегда говорить правду. При этом за некоторые признания его могут ругать. В итоге, если он сделает что-то непохвальное, у него столкнутся две противоречащие идеи: «нужно говорить правду» и «правду говорить нельзя» – отругают. Состояние когнитивного диссонанса переживается тяжело, человек находится на взводе, разрывается между противоречиями. Из-за такой психологической нагрузки вероятность возникновения конфликта значительно возрастает.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0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Внутригрупповой фаворитизм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большом коллективе могут возникнуть малые группы. Это может привести к расслоению, к конфликтам и вражде между малыми группами. Внутригруппового деления избежать сложно, но этого вовсе не требуется. Достаточно сделать так, чтобы внутри коллектива не было деления на «своих» и «чужих».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Стремление к власти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Кто-то согласен на роль рядового члена коллектива, а кому-то непременно нужно всеми командовать. И если столкнутся два таких 41 человека, стремящихся в власти, то конфликта не миновать. Но даже если отыщется всего лишь один желающий быть у руля,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всё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равно это понравится далеко не всем. Мало кто любит подчиняться и выполнять чужие указания, если ему не платят за это.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0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90085"/>
              </p:ext>
            </p:extLst>
          </p:nvPr>
        </p:nvGraphicFramePr>
        <p:xfrm>
          <a:off x="179512" y="260648"/>
          <a:ext cx="8784976" cy="6264695"/>
        </p:xfrm>
        <a:graphic>
          <a:graphicData uri="http://schemas.openxmlformats.org/drawingml/2006/table">
            <a:tbl>
              <a:tblPr firstRow="1" firstCol="1" bandRow="1"/>
              <a:tblGrid>
                <a:gridCol w="2168018"/>
                <a:gridCol w="6616958"/>
              </a:tblGrid>
              <a:tr h="250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Эгоцентризм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Эгоцентризм – это невозможность поставить себя не место другого человека, посмотреть на ситуацию с его точки зрения. Это одна из самых распространённых причин конфликтов. К сожалению, люди ограничены в своей способности смотреть на мир чужими глазами. А кто-то намеренно не хочет понимать другого и довольствуется своим однобоким взглядом. В итоге возникают ситуации, в которых каждый, с его точки зрения, прав. А уж если каждый уверен в своей правоте, конфликта точно не избежать.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8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Конкуренция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условиях конкуренции конфликты также не редкость. Причем конкурентная среда бывает не только на рабочем месте, но в других сферах жизни. Рассмотрим пример: Компания друзей. Один из них – Антон – отличается своей эрудированностью, нередко что-то объясняет остальным. Однажды он не смог ответить на вопрос своих товарищей, но это смогла сделать Марина. И Антон тут же почувствовал, что потерял позиции, что он больше не кажется самым умным, пальму первенства выхватили из его рук. Это вызывает злобу по отношению к Марине, что может вызвать конфликт по ничтожному поводу. Также он может попытаться намеренно выставить Марину в не лучшем свете, чтобы опять стать номером один. Это, в свою очередь, спровоцирует Марину на ответные действия.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97346"/>
            <a:ext cx="878497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Сторителлинг</a:t>
            </a:r>
            <a:r>
              <a:rPr lang="ru-RU" sz="2000" b="1" i="1" dirty="0"/>
              <a:t> </a:t>
            </a:r>
            <a:r>
              <a:rPr lang="ru-RU" i="1" dirty="0"/>
              <a:t>– это эффективный метод донесения информации до аудитории путем рассказывания смешной, трогательной или поучительной истории с реальными или выдуманными персонажами. </a:t>
            </a:r>
            <a:endParaRPr lang="ru-RU" i="1" dirty="0" smtClean="0"/>
          </a:p>
          <a:p>
            <a:r>
              <a:rPr lang="ru-RU" i="1" dirty="0" smtClean="0"/>
              <a:t>Несмотря </a:t>
            </a:r>
            <a:r>
              <a:rPr lang="ru-RU" i="1" dirty="0"/>
              <a:t>на то, что это далеко не новый способ, впервые широкой аудитории представил его руководитель корпорации из США </a:t>
            </a:r>
            <a:r>
              <a:rPr lang="ru-RU" i="1" dirty="0" err="1"/>
              <a:t>Девид</a:t>
            </a:r>
            <a:r>
              <a:rPr lang="ru-RU" i="1" dirty="0"/>
              <a:t> </a:t>
            </a:r>
            <a:r>
              <a:rPr lang="ru-RU" i="1" dirty="0" err="1"/>
              <a:t>Армстронг</a:t>
            </a:r>
            <a:r>
              <a:rPr lang="ru-RU" i="1" dirty="0"/>
              <a:t>, его эффективность еще не представлена в практике </a:t>
            </a:r>
            <a:r>
              <a:rPr lang="ru-RU" i="1" dirty="0" err="1"/>
              <a:t>конфликторазрешения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smtClean="0"/>
              <a:t>Хотя </a:t>
            </a:r>
            <a:r>
              <a:rPr lang="ru-RU" i="1" dirty="0"/>
              <a:t>результаты его работы были настолько великолепными, что </a:t>
            </a:r>
            <a:r>
              <a:rPr lang="ru-RU" i="1" dirty="0" err="1"/>
              <a:t>Армстронг</a:t>
            </a:r>
            <a:r>
              <a:rPr lang="ru-RU" i="1" dirty="0"/>
              <a:t> решил поделиться ими, написав книгу «</a:t>
            </a:r>
            <a:r>
              <a:rPr lang="ru-RU" i="1" dirty="0" err="1"/>
              <a:t>Managing</a:t>
            </a:r>
            <a:r>
              <a:rPr lang="ru-RU" i="1" dirty="0"/>
              <a:t> </a:t>
            </a:r>
            <a:r>
              <a:rPr lang="ru-RU" i="1" dirty="0" err="1"/>
              <a:t>by</a:t>
            </a:r>
            <a:r>
              <a:rPr lang="ru-RU" i="1" dirty="0"/>
              <a:t> </a:t>
            </a:r>
            <a:r>
              <a:rPr lang="ru-RU" i="1" dirty="0" err="1"/>
              <a:t>Storying</a:t>
            </a:r>
            <a:r>
              <a:rPr lang="ru-RU" i="1" dirty="0"/>
              <a:t> </a:t>
            </a:r>
            <a:r>
              <a:rPr lang="ru-RU" i="1" dirty="0" err="1"/>
              <a:t>Around</a:t>
            </a:r>
            <a:r>
              <a:rPr lang="ru-RU" i="1" dirty="0"/>
              <a:t>», где и показал собственный опыт использования </a:t>
            </a:r>
            <a:r>
              <a:rPr lang="ru-RU" i="1" dirty="0" err="1"/>
              <a:t>сторителлинга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 smtClean="0"/>
              <a:t>В </a:t>
            </a:r>
            <a:r>
              <a:rPr lang="ru-RU" i="1" dirty="0"/>
              <a:t>данном пособии сделано предположение, что в формировании </a:t>
            </a:r>
            <a:r>
              <a:rPr lang="ru-RU" i="1" dirty="0" err="1"/>
              <a:t>конфликтологической</a:t>
            </a:r>
            <a:r>
              <a:rPr lang="ru-RU" i="1" dirty="0"/>
              <a:t> компетентности технология </a:t>
            </a:r>
            <a:r>
              <a:rPr lang="ru-RU" i="1" dirty="0" err="1"/>
              <a:t>сторителлинга</a:t>
            </a:r>
            <a:r>
              <a:rPr lang="ru-RU" i="1" dirty="0"/>
              <a:t> может иметь позитивный эффект.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3947615"/>
            <a:ext cx="3516292" cy="2724151"/>
            <a:chOff x="323528" y="3947615"/>
            <a:chExt cx="3516292" cy="2724151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3947615"/>
              <a:ext cx="1676400" cy="2724150"/>
            </a:xfrm>
            <a:prstGeom prst="rect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9927" y="3947616"/>
              <a:ext cx="1839893" cy="2724150"/>
            </a:xfrm>
            <a:prstGeom prst="rect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0398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2177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 компетентности субъектов образовательной среды посредством технологии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сторителлинга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межличностных отношений;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всех участников образовательного процесса посредством коммуникации.</a:t>
            </a:r>
          </a:p>
        </p:txBody>
      </p:sp>
    </p:spTree>
    <p:extLst>
      <p:ext uri="{BB962C8B-B14F-4D97-AF65-F5344CB8AC3E}">
        <p14:creationId xmlns:p14="http://schemas.microsoft.com/office/powerpoint/2010/main" val="36054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5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Спарклайны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поиск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возникновения конфликтов в коммуникации»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323528" y="6237312"/>
            <a:ext cx="8424936" cy="306368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err="1"/>
              <a:t>Спарклайны</a:t>
            </a:r>
            <a:r>
              <a:rPr lang="ru-RU" dirty="0"/>
              <a:t> — это способ отображения конфликтной ситуации в коммуникации.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91671"/>
            <a:ext cx="8136903" cy="4629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3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89247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/>
              <a:t>Обсуждение </a:t>
            </a:r>
            <a:r>
              <a:rPr lang="ru-RU" sz="5400" dirty="0"/>
              <a:t>причин конфликта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в </a:t>
            </a:r>
            <a:r>
              <a:rPr lang="ru-RU" sz="5400" dirty="0"/>
              <a:t>процессе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161337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5" cy="5326528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/>
              <a:t>Конфликты </a:t>
            </a:r>
            <a:r>
              <a:rPr lang="ru-RU" sz="1400" dirty="0"/>
              <a:t>–</a:t>
            </a:r>
            <a:r>
              <a:rPr lang="ru-RU" sz="1600" dirty="0"/>
              <a:t> </a:t>
            </a:r>
            <a:r>
              <a:rPr lang="ru-RU" sz="2000" b="0" dirty="0"/>
              <a:t>социальное явление, сопровождающее развитие</a:t>
            </a:r>
            <a:br>
              <a:rPr lang="ru-RU" sz="2000" b="0" dirty="0"/>
            </a:br>
            <a:r>
              <a:rPr lang="ru-RU" sz="2000" b="0" dirty="0"/>
              <a:t>общества на всем протяжении его развития. Меняется общество,</a:t>
            </a:r>
            <a:br>
              <a:rPr lang="ru-RU" sz="2000" b="0" dirty="0"/>
            </a:br>
            <a:r>
              <a:rPr lang="ru-RU" sz="2000" b="0" dirty="0"/>
              <a:t>социальные приоритеты, меняются характерные особенности</a:t>
            </a:r>
            <a:br>
              <a:rPr lang="ru-RU" sz="2000" b="0" dirty="0"/>
            </a:br>
            <a:r>
              <a:rPr lang="ru-RU" sz="2000" b="0" dirty="0"/>
              <a:t>конфликтного взаимодействия. Соответственно есть актуальность в поиске</a:t>
            </a:r>
            <a:br>
              <a:rPr lang="ru-RU" sz="2000" b="0" dirty="0"/>
            </a:br>
            <a:r>
              <a:rPr lang="ru-RU" sz="2000" b="0" dirty="0"/>
              <a:t>новых путей профилактики и разрешения возникающих споров и развитии</a:t>
            </a:r>
            <a:br>
              <a:rPr lang="ru-RU" sz="2000" b="0" dirty="0"/>
            </a:br>
            <a:r>
              <a:rPr lang="ru-RU" sz="2000" b="0" dirty="0"/>
              <a:t>культуры межличностного общения.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9" y="2126524"/>
            <a:ext cx="6282873" cy="455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296144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несколько групп подростков, склонных к конфликтам во взаимодействии со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768" y="1665674"/>
            <a:ext cx="1467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всегда прав!»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1711840"/>
            <a:ext cx="1224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других!»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1711841"/>
            <a:ext cx="1296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взрослый,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–главный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08732" y="1686281"/>
            <a:ext cx="962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постою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24328" y="1728619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хороший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7598" y="2035006"/>
            <a:ext cx="20261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дети чаще других инициируют конфликтную ситуацию. Во взаимодействии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 они открыто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жёстко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доминируют, отвергая любые предложения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стараются стать предметом всеобщего внимания.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24844" y="2235060"/>
            <a:ext cx="17099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дети конфликтуют так же часто, остро, эмоционально и активно. Такие дети демонстрируют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своё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превосходство, высокомерие, стремятся привлечь внимание 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2235061"/>
            <a:ext cx="18722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дети вожаки, командиры, лидеры. Они претендуют на главные роли, к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ровесникам относятся критически. Во взаимодействии с ровесниками часто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прибегают к запретам и принимают их предложение только в том случае, ели оно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выгодно.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71233" y="2281227"/>
            <a:ext cx="201622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Осторожные в контактах со сверстниками, боятся ущемления своих интересов.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со сверстниками для этих детей путь к самовыражению,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позволяющий показать и доказать свою состоятельность.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524328" y="2219672"/>
            <a:ext cx="15442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наименее конфликтные дети. Они стремятся к равноправию и сотрудничеству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сверстниками, заметно центрированы на себе, опасаясь отрицательных оценок.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110663" y="980728"/>
            <a:ext cx="437001" cy="684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0"/>
          </p:cNvCxnSpPr>
          <p:nvPr/>
        </p:nvCxnSpPr>
        <p:spPr>
          <a:xfrm flipH="1">
            <a:off x="2879812" y="1043673"/>
            <a:ext cx="218501" cy="668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4744598" y="1273346"/>
            <a:ext cx="1" cy="455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215846" y="1106146"/>
            <a:ext cx="274375" cy="5432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586653" y="1079256"/>
            <a:ext cx="390498" cy="570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1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48463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главных этапа разрешения конфликта в личном разговоре.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использовать: если конфликт возник между двумя участниками, и они могут решить его самостоятельно. </a:t>
            </a:r>
          </a:p>
        </p:txBody>
      </p:sp>
      <p:sp>
        <p:nvSpPr>
          <p:cNvPr id="4" name="Овал 3"/>
          <p:cNvSpPr/>
          <p:nvPr/>
        </p:nvSpPr>
        <p:spPr>
          <a:xfrm>
            <a:off x="395536" y="1700808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3278" y="3573016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3278" y="5445224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1390" y="1601238"/>
            <a:ext cx="73170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необходимо: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позицию;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позицию другого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готовым слушать.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3573016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он прошел успешно,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нужно: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согласовать время и место;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озвучить свою позицию;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выслушать позицию другого.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4957596"/>
            <a:ext cx="6462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Договоренности.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их достижения понадобится: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варианты 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конкретные шаги, которые помогут преодолеть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некоторое время проверить, работают 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договоренности.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Инструмент, помогающий увидеть ситуацию с позиций разных участников, определить их реальные потребности и найти точки соприкосновения для дальнейшей работы над конфликтом.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12576"/>
              </p:ext>
            </p:extLst>
          </p:nvPr>
        </p:nvGraphicFramePr>
        <p:xfrm>
          <a:off x="323528" y="1484784"/>
          <a:ext cx="8684096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2048"/>
                <a:gridCol w="4342048"/>
              </a:tblGrid>
              <a:tr h="489654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работает?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Нарисуйте треугольники для каждого из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 процесса.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Назовите углы треугольника буквами: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(attitude -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к ситуации)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(behavior -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поведение) и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(context -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контекст).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Пропишите в каждом углу треугольника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информацию об участниках конфликта.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 анализа конфликтной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ситуации вы сможете сформулировать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реальные потребности каждого из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участников. Запишите их в центре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треугольника.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Затем вы можете сравнить потребности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 конфликта и найти точки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соприкосновения, которые помогут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разрешить проблему.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Равнобедренный треугольник 4"/>
          <p:cNvSpPr/>
          <p:nvPr/>
        </p:nvSpPr>
        <p:spPr>
          <a:xfrm>
            <a:off x="5220072" y="1988840"/>
            <a:ext cx="3528392" cy="388843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1169" y="1619508"/>
            <a:ext cx="1326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2127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</a:t>
            </a:r>
            <a:endParaRPr lang="ru-RU" b="1" dirty="0">
              <a:solidFill>
                <a:srgbClr val="2127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2108" y="5877272"/>
            <a:ext cx="1275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84368" y="5877272"/>
            <a:ext cx="112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</a:t>
            </a:r>
          </a:p>
        </p:txBody>
      </p:sp>
    </p:spTree>
    <p:extLst>
      <p:ext uri="{BB962C8B-B14F-4D97-AF65-F5344CB8AC3E}">
        <p14:creationId xmlns:p14="http://schemas.microsoft.com/office/powerpoint/2010/main" val="6696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</TotalTime>
  <Words>1530</Words>
  <Application>Microsoft Office PowerPoint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 ТЕХНОЛОГИЯ СТОРИТЕЛЛИНГА КОНФЛИКТА</vt:lpstr>
      <vt:lpstr>Презентация PowerPoint</vt:lpstr>
      <vt:lpstr>Презентация PowerPoint</vt:lpstr>
      <vt:lpstr>«Спарклайны или поиск причин возникновения конфликтов в коммуникации»</vt:lpstr>
      <vt:lpstr>Обсуждение причин конфликта  в процессе коммуникации</vt:lpstr>
      <vt:lpstr>Конфликты – социальное явление, сопровождающее развитие общества на всем протяжении его развития. Меняется общество, социальные приоритеты, меняются характерные особенности конфликтного взаимодействия. Соответственно есть актуальность в поиске новых путей профилактики и разрешения возникающих споров и развитии культуры межличностного общения.</vt:lpstr>
      <vt:lpstr>Выделяются несколько групп подростков, склонных к конфликтам во взаимодействии со сверстниками</vt:lpstr>
      <vt:lpstr>Три главных этапа разрешения конфликта в личном разговоре.  Когда использовать: если конфликт возник между двумя участниками, и они могут решить его самостоятельно. </vt:lpstr>
      <vt:lpstr>Инструмент, помогающий увидеть ситуацию с позиций разных участников, определить их реальные потребности и найти точки соприкосновения для дальнейшей работы над конфликтом.</vt:lpstr>
      <vt:lpstr>«Дерево»  инструмент подходит для решения конфликтных ситуаций в команде, позволяет «копнуть» глубже, найти истинные причины возникновения и повторения тех или иных проблем.</vt:lpstr>
      <vt:lpstr>Отработка технологии сближения идей поиска причин конфликта </vt:lpstr>
      <vt:lpstr>ПРИЧИНЫ ВОЗНИКНОВЕНИЯ КОНФЛИКТОВ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ТЕХНОЛОГИЯ СТОРИТЕЛЛИНГА КОНФЛИКТА</dc:title>
  <dc:creator>Админ</dc:creator>
  <cp:lastModifiedBy>Админ</cp:lastModifiedBy>
  <cp:revision>13</cp:revision>
  <dcterms:created xsi:type="dcterms:W3CDTF">2021-11-22T07:58:54Z</dcterms:created>
  <dcterms:modified xsi:type="dcterms:W3CDTF">2021-11-22T11:50:38Z</dcterms:modified>
</cp:coreProperties>
</file>